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4" r:id="rId3"/>
  </p:sldMasterIdLst>
  <p:notesMasterIdLst>
    <p:notesMasterId r:id="rId14"/>
  </p:notesMasterIdLst>
  <p:handoutMasterIdLst>
    <p:handoutMasterId r:id="rId15"/>
  </p:handoutMasterIdLst>
  <p:sldIdLst>
    <p:sldId id="256" r:id="rId4"/>
    <p:sldId id="324" r:id="rId5"/>
    <p:sldId id="325" r:id="rId6"/>
    <p:sldId id="342" r:id="rId7"/>
    <p:sldId id="343" r:id="rId8"/>
    <p:sldId id="328" r:id="rId9"/>
    <p:sldId id="351" r:id="rId10"/>
    <p:sldId id="341" r:id="rId11"/>
    <p:sldId id="334" r:id="rId12"/>
    <p:sldId id="264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pos="31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, Joan C. (GSFC-410.0)[SGT INC]" initials="FJC(I" lastIdx="5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6327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228" y="102"/>
      </p:cViewPr>
      <p:guideLst>
        <p:guide orient="horz" pos="2160"/>
        <p:guide pos="2880"/>
        <p:guide orient="horz" pos="232"/>
        <p:guide pos="3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40618-7766-4847-A8F2-5E2B218C76A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1EA9-F80C-4A4B-9894-E34EFF9E3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08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60C972F-73AB-4EA5-AFC6-490268068873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793758C-4687-48C4-851D-4E102315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2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2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65A6F30-2AA9-5443-ACC5-B6FACBFF0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5542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5D28DD89-AB2E-154A-85CA-0F98FAC43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70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ature, blue, clouds, night sky&#10;&#10;Description automatically generated">
            <a:extLst>
              <a:ext uri="{FF2B5EF4-FFF2-40B4-BE49-F238E27FC236}">
                <a16:creationId xmlns:a16="http://schemas.microsoft.com/office/drawing/2014/main" id="{95BC1498-BDEF-2117-8201-E5E633A84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2022D41-9CBC-5EAF-0D9A-4C66D5EEAF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, clouds, cloudy&#10;&#10;Description automatically generated">
            <a:extLst>
              <a:ext uri="{FF2B5EF4-FFF2-40B4-BE49-F238E27FC236}">
                <a16:creationId xmlns:a16="http://schemas.microsoft.com/office/drawing/2014/main" id="{262982A7-F390-40D6-7E2C-994F398DB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2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000434" y="1231364"/>
            <a:ext cx="3905187" cy="6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eaLnBrk="1" fontAlgn="t" hangingPunct="1"/>
            <a:r>
              <a:rPr lang="en-US" altLang="en-US" sz="3000" b="1" kern="1100" dirty="0">
                <a:solidFill>
                  <a:srgbClr val="00B0F0"/>
                </a:solidFill>
                <a:effectLst>
                  <a:outerShdw blurRad="1016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+mj-lt"/>
              </a:rPr>
              <a:t>GeoXO Update</a:t>
            </a:r>
          </a:p>
          <a:p>
            <a:pPr lvl="0" eaLnBrk="1" fontAlgn="t" hangingPunct="1"/>
            <a:r>
              <a:rPr lang="en-US" altLang="en-US" sz="1400" b="1" i="1" kern="1100" dirty="0">
                <a:solidFill>
                  <a:srgbClr val="00B0F0"/>
                </a:solidFill>
                <a:effectLst>
                  <a:outerShdw blurRad="1016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+mj-lt"/>
              </a:rPr>
              <a:t>User Facing Communications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007692" y="2026327"/>
            <a:ext cx="4251567" cy="2054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Myriad Pro Cond"/>
                <a:ea typeface="+mn-ea"/>
                <a:cs typeface="Myriad Pro Con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620"/>
              </a:lnSpc>
              <a:spcAft>
                <a:spcPts val="400"/>
              </a:spcAft>
              <a:defRPr/>
            </a:pPr>
            <a:r>
              <a:rPr lang="en-US" dirty="0">
                <a:solidFill>
                  <a:srgbClr val="00B0F0"/>
                </a:solidFill>
                <a:effectLst>
                  <a:outerShdw blurRad="1016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+mj-lt"/>
                <a:cs typeface="Myriad Pro"/>
              </a:rPr>
              <a:t>Daniel Gillies</a:t>
            </a:r>
            <a:br>
              <a:rPr lang="en-US" sz="1200" b="0" dirty="0">
                <a:solidFill>
                  <a:srgbClr val="0496D7"/>
                </a:solidFill>
                <a:effectLst>
                  <a:outerShdw blurRad="1016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+mj-lt"/>
                <a:cs typeface="Myriad Pro"/>
              </a:rPr>
            </a:br>
            <a:r>
              <a:rPr lang="en-US" sz="1100" b="0" dirty="0">
                <a:effectLst>
                  <a:outerShdw blurRad="1016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+mj-lt"/>
                <a:cs typeface="Myriad Pro"/>
              </a:rPr>
              <a:t>GEO Deputy Program Systems Engineer, NOAA</a:t>
            </a:r>
          </a:p>
          <a:p>
            <a:pPr fontAlgn="auto">
              <a:spcAft>
                <a:spcPts val="800"/>
              </a:spcAft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Joint GRB-HRIT/EMWIN </a:t>
            </a:r>
          </a:p>
          <a:p>
            <a:pPr fontAlgn="auto">
              <a:spcAft>
                <a:spcPts val="800"/>
              </a:spcAft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Users Group Meeting </a:t>
            </a:r>
          </a:p>
          <a:p>
            <a:pPr fontAlgn="auto">
              <a:spcAft>
                <a:spcPts val="800"/>
              </a:spcAft>
              <a:defRPr/>
            </a:pPr>
            <a:r>
              <a:rPr lang="en-US" sz="1400" dirty="0">
                <a:effectLst>
                  <a:outerShdw blurRad="101600" dist="50800" dir="2700000" algn="tl" rotWithShape="0">
                    <a:prstClr val="black">
                      <a:alpha val="55000"/>
                    </a:prstClr>
                  </a:outerShdw>
                </a:effectLst>
                <a:cs typeface="Myriad Pro"/>
              </a:rPr>
              <a:t>October 24, 2023</a:t>
            </a:r>
            <a:endParaRPr lang="en-US" sz="1400" baseline="30000" dirty="0">
              <a:effectLst>
                <a:outerShdw blurRad="101600" dist="50800" dir="2700000" algn="tl" rotWithShape="0">
                  <a:prstClr val="black">
                    <a:alpha val="55000"/>
                  </a:prstClr>
                </a:outerShdw>
              </a:effectLst>
              <a:latin typeface="+mj-lt"/>
              <a:cs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dirty="0">
              <a:effectLst>
                <a:outerShdw blurRad="101600" dist="50800" dir="2700000" algn="tl" rotWithShape="0">
                  <a:prstClr val="black">
                    <a:alpha val="55000"/>
                  </a:prstClr>
                </a:outerShdw>
              </a:effectLst>
              <a:latin typeface="+mj-lt"/>
              <a:cs typeface="Myriad Pr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3A0AE-F462-4018-939F-EC133097956C}"/>
              </a:ext>
            </a:extLst>
          </p:cNvPr>
          <p:cNvSpPr txBox="1"/>
          <p:nvPr/>
        </p:nvSpPr>
        <p:spPr>
          <a:xfrm>
            <a:off x="0" y="4869425"/>
            <a:ext cx="36407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For Public Release @ Joint GRB-HRIT/EMWIN Users Group Meeting</a:t>
            </a:r>
          </a:p>
        </p:txBody>
      </p:sp>
    </p:spTree>
    <p:extLst>
      <p:ext uri="{BB962C8B-B14F-4D97-AF65-F5344CB8AC3E}">
        <p14:creationId xmlns:p14="http://schemas.microsoft.com/office/powerpoint/2010/main" val="11462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299" y="1101428"/>
            <a:ext cx="3581399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361" y="2473575"/>
            <a:ext cx="4873277" cy="25237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For more information visit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www.goes-r.gov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  <a:p>
            <a:pPr algn="ctr">
              <a:defRPr/>
            </a:pP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</a:b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</a:b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  <a:p>
            <a:pPr algn="ctr">
              <a:spcAft>
                <a:spcPts val="1800"/>
              </a:spcAft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www.facebook.com/</a:t>
            </a: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GOESRsatellite</a:t>
            </a: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www.youtube.com/user/NOAASatellites</a:t>
            </a: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twitter.com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/</a:t>
            </a: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NOAASatellites</a:t>
            </a:r>
            <a:b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www.flickr.com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/photos/noaasatellites</a:t>
            </a:r>
          </a:p>
        </p:txBody>
      </p:sp>
      <p:pic>
        <p:nvPicPr>
          <p:cNvPr id="5" name="Picture 4" descr="SocialMedia_Ic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80" y="2916151"/>
            <a:ext cx="1992455" cy="7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C2BC1-309D-3C4A-B5A7-1868BCDC3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28DD89-AB2E-154A-85CA-0F98FAC43D3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2465B9-F75A-43D9-BF56-299F8DA0531B}"/>
              </a:ext>
            </a:extLst>
          </p:cNvPr>
          <p:cNvSpPr txBox="1">
            <a:spLocks/>
          </p:cNvSpPr>
          <p:nvPr/>
        </p:nvSpPr>
        <p:spPr>
          <a:xfrm>
            <a:off x="1682496" y="147812"/>
            <a:ext cx="7461504" cy="681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GEO Program Org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7057A-015B-4C36-B9C7-62F1216C848A}"/>
              </a:ext>
            </a:extLst>
          </p:cNvPr>
          <p:cNvSpPr/>
          <p:nvPr/>
        </p:nvSpPr>
        <p:spPr>
          <a:xfrm>
            <a:off x="2806700" y="1822450"/>
            <a:ext cx="596900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39130-06C1-4082-A5BE-D33EECB5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5" y="1147095"/>
            <a:ext cx="5277945" cy="34601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015213-0E84-4127-A36F-34E2A3BB6625}"/>
              </a:ext>
            </a:extLst>
          </p:cNvPr>
          <p:cNvSpPr txBox="1">
            <a:spLocks/>
          </p:cNvSpPr>
          <p:nvPr/>
        </p:nvSpPr>
        <p:spPr>
          <a:xfrm>
            <a:off x="5382768" y="1011657"/>
            <a:ext cx="3815309" cy="38929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GOES-R &amp; GeoXO </a:t>
            </a:r>
            <a:r>
              <a:rPr lang="en-US" sz="1600" b="1" dirty="0">
                <a:sym typeface="Wingdings" panose="05000000000000000000" pitchFamily="2" charset="2"/>
              </a:rPr>
              <a:t> GEO Program</a:t>
            </a:r>
            <a:endParaRPr lang="en-US" sz="1600" b="1" dirty="0"/>
          </a:p>
          <a:p>
            <a:r>
              <a:rPr lang="en-US" sz="1600" dirty="0"/>
              <a:t>Craig Keeler retiring later this year</a:t>
            </a:r>
          </a:p>
          <a:p>
            <a:r>
              <a:rPr lang="en-US" sz="1600" dirty="0"/>
              <a:t>Daniel Gillies (me) is new Deputy Program Systems Engineer</a:t>
            </a:r>
          </a:p>
          <a:p>
            <a:pPr lvl="1"/>
            <a:r>
              <a:rPr lang="en-US" sz="1600" dirty="0"/>
              <a:t>Focus Areas w/in GEO Program Office</a:t>
            </a:r>
          </a:p>
          <a:p>
            <a:pPr lvl="2"/>
            <a:r>
              <a:rPr lang="en-US" sz="1100" dirty="0"/>
              <a:t>Program Level 1 and Level 2 Requirements</a:t>
            </a:r>
          </a:p>
          <a:p>
            <a:pPr lvl="2"/>
            <a:r>
              <a:rPr lang="en-US" sz="1100" b="1" dirty="0"/>
              <a:t>User Facing Communications (UFC) </a:t>
            </a:r>
            <a:r>
              <a:rPr lang="en-US" sz="1100" dirty="0"/>
              <a:t>Requirements</a:t>
            </a:r>
          </a:p>
          <a:p>
            <a:pPr lvl="3"/>
            <a:r>
              <a:rPr lang="en-US" sz="1100" dirty="0"/>
              <a:t>DCS </a:t>
            </a:r>
          </a:p>
          <a:p>
            <a:pPr lvl="3"/>
            <a:r>
              <a:rPr lang="en-US" sz="1100" dirty="0"/>
              <a:t>HRIT/EMWIN</a:t>
            </a:r>
          </a:p>
          <a:p>
            <a:pPr lvl="3"/>
            <a:r>
              <a:rPr lang="en-US" sz="1100" dirty="0"/>
              <a:t>GRB</a:t>
            </a:r>
          </a:p>
          <a:p>
            <a:pPr lvl="2"/>
            <a:r>
              <a:rPr lang="en-US" sz="1100" dirty="0"/>
              <a:t>Support GeoXO Data Distribution Studies &amp; Implementation </a:t>
            </a:r>
          </a:p>
          <a:p>
            <a:pPr lvl="2"/>
            <a:r>
              <a:rPr lang="en-US" sz="1100" dirty="0"/>
              <a:t>Program Office RF Licensing Focal</a:t>
            </a:r>
          </a:p>
          <a:p>
            <a:r>
              <a:rPr lang="en-US" sz="1600" dirty="0"/>
              <a:t>Contact Info: daniel.gillies@noaa.gov</a:t>
            </a:r>
          </a:p>
          <a:p>
            <a:pPr marL="914400" lvl="2" indent="0">
              <a:buNone/>
            </a:pPr>
            <a:endParaRPr lang="en-US" sz="1100" dirty="0"/>
          </a:p>
          <a:p>
            <a:pPr lvl="2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2854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C2BC1-309D-3C4A-B5A7-1868BCDC3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28DD89-AB2E-154A-85CA-0F98FAC43D3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2465B9-F75A-43D9-BF56-299F8DA0531B}"/>
              </a:ext>
            </a:extLst>
          </p:cNvPr>
          <p:cNvSpPr txBox="1">
            <a:spLocks/>
          </p:cNvSpPr>
          <p:nvPr/>
        </p:nvSpPr>
        <p:spPr>
          <a:xfrm>
            <a:off x="1682496" y="101600"/>
            <a:ext cx="7461504" cy="681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What is </a:t>
            </a:r>
            <a:r>
              <a:rPr lang="en-US" sz="3600" dirty="0" err="1"/>
              <a:t>GeoXO</a:t>
            </a:r>
            <a:r>
              <a:rPr lang="en-US" sz="3600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F38B1-68D7-4CEF-8EC6-211CEBD7A4C6}"/>
              </a:ext>
            </a:extLst>
          </p:cNvPr>
          <p:cNvSpPr txBox="1">
            <a:spLocks/>
          </p:cNvSpPr>
          <p:nvPr/>
        </p:nvSpPr>
        <p:spPr bwMode="gray">
          <a:xfrm>
            <a:off x="154858" y="995819"/>
            <a:ext cx="8834284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lvl="1" indent="-223838" defTabSz="503635">
              <a:buClrTx/>
              <a:buSzPct val="100000"/>
              <a:defRPr/>
            </a:pPr>
            <a:r>
              <a:rPr lang="en-US" sz="18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GeoXO = Geostationary Extended Observations</a:t>
            </a:r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7363" lvl="2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GOES-R follow-on to provide continuity for geostationary environmental observations</a:t>
            </a:r>
          </a:p>
          <a:p>
            <a:pPr marL="827088" lvl="6" indent="-254000" defTabSz="503635"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Continues and improves observations for weather forecasting </a:t>
            </a:r>
          </a:p>
          <a:p>
            <a:pPr marL="827088" lvl="6" indent="-254000" defTabSz="503635"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Extends observations to ocean and atmospheric monitoring</a:t>
            </a:r>
          </a:p>
          <a:p>
            <a:pPr marL="827088" lvl="6" indent="-254000" defTabSz="503635">
              <a:buClrTx/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Provides environmental data broadcast via commercial satellite services</a:t>
            </a:r>
          </a:p>
          <a:p>
            <a:pPr marL="223838" lvl="1" indent="-223838" defTabSz="503635">
              <a:buClrTx/>
              <a:buSzPct val="100000"/>
              <a:defRPr/>
            </a:pPr>
            <a:endParaRPr lang="en-US" sz="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lvl="1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NOAA-NASA Partnership</a:t>
            </a:r>
          </a:p>
          <a:p>
            <a:pPr marL="223838" lvl="1" indent="-223838" defTabSz="503635">
              <a:buClrTx/>
              <a:buSzPct val="100000"/>
              <a:defRPr/>
            </a:pPr>
            <a:endParaRPr lang="en-US" sz="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lvl="1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Series of six satellites, operated in a constellation of three: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East + West locations: Imager, Lightning Mapper, Ocean Color, DCS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Center location: IR Sounder, Atmospheric Composition</a:t>
            </a:r>
          </a:p>
          <a:p>
            <a:pPr marL="263525" lvl="2" indent="0" defTabSz="503635">
              <a:buClrTx/>
              <a:buSzPct val="100000"/>
              <a:buNone/>
              <a:defRPr/>
            </a:pPr>
            <a:endParaRPr lang="en-US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lvl="1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Key Milestones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Imager (March 2023) &amp; Sounder (September 2023) Contracts Awarded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Spacecraft RFP Released (September 2023)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PDR: FY2025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CDR: FY2027</a:t>
            </a:r>
          </a:p>
          <a:p>
            <a:pPr marL="487363" lvl="2" indent="-223838" defTabSz="503635">
              <a:buClrTx/>
              <a:buSzPct val="100000"/>
              <a:defRPr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First Launch: FY2032</a:t>
            </a:r>
          </a:p>
          <a:p>
            <a:pPr marL="223838" lvl="1" indent="-223838" defTabSz="503635">
              <a:buClrTx/>
              <a:buSzPct val="100000"/>
              <a:defRPr/>
            </a:pPr>
            <a:endParaRPr lang="en-US" sz="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0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A6E5CC-C76C-4546-989A-CAC92487A3FF}"/>
              </a:ext>
            </a:extLst>
          </p:cNvPr>
          <p:cNvSpPr/>
          <p:nvPr/>
        </p:nvSpPr>
        <p:spPr>
          <a:xfrm>
            <a:off x="0" y="814700"/>
            <a:ext cx="9144000" cy="4328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92013-31B5-4C48-845D-5B79BE244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28DD89-AB2E-154A-85CA-0F98FAC43D3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5A86E-F8FE-5A11-8A4C-94F5607A7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8" y="814700"/>
            <a:ext cx="7790141" cy="43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25332F-515E-4FD7-A04D-6CF0FB51C7E2}"/>
              </a:ext>
            </a:extLst>
          </p:cNvPr>
          <p:cNvSpPr txBox="1"/>
          <p:nvPr/>
        </p:nvSpPr>
        <p:spPr>
          <a:xfrm>
            <a:off x="122676" y="3570350"/>
            <a:ext cx="2027583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HRIT/EMWIN and GRB Direct Broadcast via Commercial Satellite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E36F0-6E18-4C7D-A776-48945B4FDFC7}"/>
              </a:ext>
            </a:extLst>
          </p:cNvPr>
          <p:cNvSpPr txBox="1"/>
          <p:nvPr/>
        </p:nvSpPr>
        <p:spPr>
          <a:xfrm>
            <a:off x="7037759" y="3570350"/>
            <a:ext cx="2027583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DCS data relay and 2-way commanding planned for GeoXO-West </a:t>
            </a:r>
            <a:r>
              <a:rPr lang="en-US" sz="1600"/>
              <a:t>&amp; East</a:t>
            </a: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2613EF-2925-498A-B4C0-B6C1AEAD2940}"/>
              </a:ext>
            </a:extLst>
          </p:cNvPr>
          <p:cNvSpPr txBox="1">
            <a:spLocks/>
          </p:cNvSpPr>
          <p:nvPr/>
        </p:nvSpPr>
        <p:spPr>
          <a:xfrm>
            <a:off x="1682496" y="101600"/>
            <a:ext cx="7461504" cy="681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GeoXO Constellation</a:t>
            </a:r>
          </a:p>
        </p:txBody>
      </p:sp>
    </p:spTree>
    <p:extLst>
      <p:ext uri="{BB962C8B-B14F-4D97-AF65-F5344CB8AC3E}">
        <p14:creationId xmlns:p14="http://schemas.microsoft.com/office/powerpoint/2010/main" val="60414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7;gc05c99797d_0_32">
            <a:extLst>
              <a:ext uri="{FF2B5EF4-FFF2-40B4-BE49-F238E27FC236}">
                <a16:creationId xmlns:a16="http://schemas.microsoft.com/office/drawing/2014/main" id="{1D8D6DA8-5B62-4B74-86F4-E48ADA20F026}"/>
              </a:ext>
            </a:extLst>
          </p:cNvPr>
          <p:cNvSpPr txBox="1">
            <a:spLocks/>
          </p:cNvSpPr>
          <p:nvPr/>
        </p:nvSpPr>
        <p:spPr>
          <a:xfrm>
            <a:off x="58011" y="891068"/>
            <a:ext cx="4238625" cy="3510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indent="0">
              <a:buClr>
                <a:srgbClr val="000000"/>
              </a:buClr>
              <a:buSzPts val="2200"/>
              <a:buFont typeface="Arial"/>
              <a:buNone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GOES-R provides Visible/Infrared Imagery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Lightning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 data:</a:t>
            </a:r>
          </a:p>
          <a:p>
            <a:pPr marL="381000">
              <a:buClr>
                <a:srgbClr val="000000"/>
              </a:buClr>
              <a:buSzPts val="2200"/>
              <a:buFont typeface="Candara" panose="020E0502030303020204" pitchFamily="34" charset="0"/>
              <a:buChar char="–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Essential for short-range forecasting, issuing severe weather watches and warnings, and monitoring hazardous environmental conditions including tropical storms, severe storms, damaging winds, snow, ice, flooding, fog, fires, smoke, and volcanic ash</a:t>
            </a:r>
          </a:p>
        </p:txBody>
      </p:sp>
      <p:sp>
        <p:nvSpPr>
          <p:cNvPr id="4" name="Google Shape;217;gc05c99797d_0_32">
            <a:extLst>
              <a:ext uri="{FF2B5EF4-FFF2-40B4-BE49-F238E27FC236}">
                <a16:creationId xmlns:a16="http://schemas.microsoft.com/office/drawing/2014/main" id="{4D91D52F-8DFA-4D2B-9EAE-DCAAA8BF5870}"/>
              </a:ext>
            </a:extLst>
          </p:cNvPr>
          <p:cNvSpPr txBox="1">
            <a:spLocks/>
          </p:cNvSpPr>
          <p:nvPr/>
        </p:nvSpPr>
        <p:spPr>
          <a:xfrm>
            <a:off x="4442049" y="814817"/>
            <a:ext cx="4474795" cy="278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7175" lvl="0" indent="0">
              <a:buClr>
                <a:srgbClr val="000000"/>
              </a:buClr>
              <a:buSzPts val="2800"/>
              <a:buNone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GeoXO will continue and improve Imagery and Lightning data and add new observations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:</a:t>
            </a:r>
          </a:p>
          <a:p>
            <a:pPr marL="714375" lvl="1" indent="-45085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1700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Hyperspectral IR Sounder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for numerical weather prediction and local nowcasting</a:t>
            </a:r>
          </a:p>
          <a:p>
            <a:pPr marL="714375" lvl="1" indent="-45085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1700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Ocean Color Instrument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for monitoring dynamic coast/ocean features, ecosystem change, water quality, and hazards</a:t>
            </a:r>
          </a:p>
          <a:p>
            <a:pPr marL="714375" lvl="1" indent="-45085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ts val="1700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Atmospheric Composition Instrument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ndara"/>
                <a:cs typeface="Calibri" panose="020F0502020204030204" pitchFamily="34" charset="0"/>
                <a:sym typeface="Candara"/>
              </a:rPr>
              <a:t>for monitoring air quality and the linkage between air quality, weather, and climate</a:t>
            </a:r>
          </a:p>
        </p:txBody>
      </p:sp>
      <p:pic>
        <p:nvPicPr>
          <p:cNvPr id="5" name="Google Shape;290;gc05c99797d_0_114">
            <a:extLst>
              <a:ext uri="{FF2B5EF4-FFF2-40B4-BE49-F238E27FC236}">
                <a16:creationId xmlns:a16="http://schemas.microsoft.com/office/drawing/2014/main" id="{235E6352-1A5C-4424-804B-82260BF402F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568" y="3594029"/>
            <a:ext cx="1428601" cy="114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5;gc05c99797d_0_120">
            <a:extLst>
              <a:ext uri="{FF2B5EF4-FFF2-40B4-BE49-F238E27FC236}">
                <a16:creationId xmlns:a16="http://schemas.microsoft.com/office/drawing/2014/main" id="{53D23461-D58C-4099-BE0A-A1DECA107E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6389" y="3575390"/>
            <a:ext cx="1410455" cy="114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8;gc05c99797d_0_120">
            <a:extLst>
              <a:ext uri="{FF2B5EF4-FFF2-40B4-BE49-F238E27FC236}">
                <a16:creationId xmlns:a16="http://schemas.microsoft.com/office/drawing/2014/main" id="{89E1B571-70C7-4A38-B9F0-22B6A45747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6598" y="3590596"/>
            <a:ext cx="1410455" cy="114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5C162-2DE4-4A14-9BD3-E82A72EFAB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51" t="6937" r="17276" b="57154"/>
          <a:stretch/>
        </p:blipFill>
        <p:spPr>
          <a:xfrm>
            <a:off x="4420461" y="3590596"/>
            <a:ext cx="1447113" cy="1144892"/>
          </a:xfrm>
          <a:prstGeom prst="rect">
            <a:avLst/>
          </a:prstGeom>
        </p:spPr>
      </p:pic>
      <p:sp>
        <p:nvSpPr>
          <p:cNvPr id="9" name="Google Shape;291;gc05c99797d_0_114">
            <a:extLst>
              <a:ext uri="{FF2B5EF4-FFF2-40B4-BE49-F238E27FC236}">
                <a16:creationId xmlns:a16="http://schemas.microsoft.com/office/drawing/2014/main" id="{047FB0C2-1916-4557-AE83-EBD11891F47E}"/>
              </a:ext>
            </a:extLst>
          </p:cNvPr>
          <p:cNvSpPr txBox="1"/>
          <p:nvPr/>
        </p:nvSpPr>
        <p:spPr>
          <a:xfrm>
            <a:off x="282961" y="3250958"/>
            <a:ext cx="177114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Vis/Near-IR Imagery</a:t>
            </a:r>
          </a:p>
        </p:txBody>
      </p:sp>
      <p:sp>
        <p:nvSpPr>
          <p:cNvPr id="10" name="Google Shape;293;gc05c99797d_0_114">
            <a:extLst>
              <a:ext uri="{FF2B5EF4-FFF2-40B4-BE49-F238E27FC236}">
                <a16:creationId xmlns:a16="http://schemas.microsoft.com/office/drawing/2014/main" id="{5B5362E4-0C5C-4150-9FFF-58C90B013545}"/>
              </a:ext>
            </a:extLst>
          </p:cNvPr>
          <p:cNvSpPr txBox="1"/>
          <p:nvPr/>
        </p:nvSpPr>
        <p:spPr>
          <a:xfrm>
            <a:off x="1926753" y="3251622"/>
            <a:ext cx="1771149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Calibri"/>
                <a:cs typeface="Calibri"/>
                <a:sym typeface="Calibri"/>
              </a:rPr>
              <a:t>Lightning Mapping</a:t>
            </a:r>
          </a:p>
        </p:txBody>
      </p:sp>
      <p:sp>
        <p:nvSpPr>
          <p:cNvPr id="11" name="Google Shape;303;gc05c99797d_0_120">
            <a:extLst>
              <a:ext uri="{FF2B5EF4-FFF2-40B4-BE49-F238E27FC236}">
                <a16:creationId xmlns:a16="http://schemas.microsoft.com/office/drawing/2014/main" id="{7F7DBDD2-2916-43BA-806E-C1D0CC24B49D}"/>
              </a:ext>
            </a:extLst>
          </p:cNvPr>
          <p:cNvSpPr txBox="1"/>
          <p:nvPr/>
        </p:nvSpPr>
        <p:spPr>
          <a:xfrm>
            <a:off x="4587056" y="3251622"/>
            <a:ext cx="120731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IR Sounding</a:t>
            </a:r>
          </a:p>
        </p:txBody>
      </p:sp>
      <p:sp>
        <p:nvSpPr>
          <p:cNvPr id="12" name="Google Shape;306;gc05c99797d_0_120">
            <a:extLst>
              <a:ext uri="{FF2B5EF4-FFF2-40B4-BE49-F238E27FC236}">
                <a16:creationId xmlns:a16="http://schemas.microsoft.com/office/drawing/2014/main" id="{D30C35FC-29D1-4134-B8A8-663B43EAD817}"/>
              </a:ext>
            </a:extLst>
          </p:cNvPr>
          <p:cNvSpPr txBox="1"/>
          <p:nvPr/>
        </p:nvSpPr>
        <p:spPr>
          <a:xfrm>
            <a:off x="7417053" y="3266627"/>
            <a:ext cx="164227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Atmo</a:t>
            </a:r>
            <a:r>
              <a:rPr lang="en-US" sz="1200" b="1" i="0" u="none" strike="noStrike" cap="none" dirty="0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. Composition</a:t>
            </a:r>
          </a:p>
        </p:txBody>
      </p:sp>
      <p:sp>
        <p:nvSpPr>
          <p:cNvPr id="13" name="Google Shape;307;gc05c99797d_0_120">
            <a:extLst>
              <a:ext uri="{FF2B5EF4-FFF2-40B4-BE49-F238E27FC236}">
                <a16:creationId xmlns:a16="http://schemas.microsoft.com/office/drawing/2014/main" id="{71E84F8C-DDD3-4A31-A388-BD37FBF6BB4F}"/>
              </a:ext>
            </a:extLst>
          </p:cNvPr>
          <p:cNvSpPr txBox="1"/>
          <p:nvPr/>
        </p:nvSpPr>
        <p:spPr>
          <a:xfrm>
            <a:off x="6006598" y="3251622"/>
            <a:ext cx="139743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Ocean Color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AF9EC3-C1C1-4664-9634-08618168E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153" y="3562075"/>
            <a:ext cx="1461544" cy="116869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2932AF1-E0DF-4A1D-8DF0-6C50F9432893}"/>
              </a:ext>
            </a:extLst>
          </p:cNvPr>
          <p:cNvSpPr txBox="1">
            <a:spLocks/>
          </p:cNvSpPr>
          <p:nvPr/>
        </p:nvSpPr>
        <p:spPr>
          <a:xfrm>
            <a:off x="1682496" y="101600"/>
            <a:ext cx="7461504" cy="681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GeoXO Observations</a:t>
            </a:r>
          </a:p>
        </p:txBody>
      </p:sp>
    </p:spTree>
    <p:extLst>
      <p:ext uri="{BB962C8B-B14F-4D97-AF65-F5344CB8AC3E}">
        <p14:creationId xmlns:p14="http://schemas.microsoft.com/office/powerpoint/2010/main" val="103720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C2BC1-309D-3C4A-B5A7-1868BCDC3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28DD89-AB2E-154A-85CA-0F98FAC43D3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2465B9-F75A-43D9-BF56-299F8DA0531B}"/>
              </a:ext>
            </a:extLst>
          </p:cNvPr>
          <p:cNvSpPr txBox="1">
            <a:spLocks/>
          </p:cNvSpPr>
          <p:nvPr/>
        </p:nvSpPr>
        <p:spPr>
          <a:xfrm>
            <a:off x="1682496" y="101600"/>
            <a:ext cx="7461504" cy="681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GeoXO Data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752DEB-669A-4B75-B70E-1F606A6F8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952"/>
            <a:ext cx="6626340" cy="35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FEEFC-EF4C-471A-979E-D29D08175A7F}"/>
              </a:ext>
            </a:extLst>
          </p:cNvPr>
          <p:cNvSpPr txBox="1"/>
          <p:nvPr/>
        </p:nvSpPr>
        <p:spPr>
          <a:xfrm>
            <a:off x="6729814" y="783028"/>
            <a:ext cx="241418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GeoXO Changes from GOES-R</a:t>
            </a:r>
          </a:p>
          <a:p>
            <a:endParaRPr lang="en-US" sz="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GRB (GOES Rebroadcast) and HRIT (High Rate Information Transmission) Emergency Managers Weather Information Network services transition to cloud based distribution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GRB &amp; HRIT rebroadcast services provided by commercial satellite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SAR services not included in GeoXO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DCS maintains same distribution support as GOES-R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0F70A-99F2-4487-8826-2456394B02C3}"/>
              </a:ext>
            </a:extLst>
          </p:cNvPr>
          <p:cNvSpPr txBox="1"/>
          <p:nvPr/>
        </p:nvSpPr>
        <p:spPr>
          <a:xfrm>
            <a:off x="620973" y="4444097"/>
            <a:ext cx="749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NESDIS Common Cloud Framework (NCCF) is the hub for all GeoXO instrument data &amp; products </a:t>
            </a:r>
            <a:r>
              <a:rPr lang="en-US" b="1" dirty="0">
                <a:sym typeface="Wingdings" panose="05000000000000000000" pitchFamily="2" charset="2"/>
              </a:rPr>
              <a:t> All L1b Data Delivered to NCCF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149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C2BC1-309D-3C4A-B5A7-1868BCDC3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28DD89-AB2E-154A-85CA-0F98FAC43D3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2465B9-F75A-43D9-BF56-299F8DA0531B}"/>
              </a:ext>
            </a:extLst>
          </p:cNvPr>
          <p:cNvSpPr txBox="1">
            <a:spLocks/>
          </p:cNvSpPr>
          <p:nvPr/>
        </p:nvSpPr>
        <p:spPr>
          <a:xfrm>
            <a:off x="1682496" y="147812"/>
            <a:ext cx="7461504" cy="681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GeoXO UFC Basic Overview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015213-0E84-4127-A36F-34E2A3BB6625}"/>
              </a:ext>
            </a:extLst>
          </p:cNvPr>
          <p:cNvSpPr txBox="1">
            <a:spLocks/>
          </p:cNvSpPr>
          <p:nvPr/>
        </p:nvSpPr>
        <p:spPr>
          <a:xfrm>
            <a:off x="427382" y="1168107"/>
            <a:ext cx="8716617" cy="37730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baseline is to provide an equivalent RF-based replacement to GOES-R HRIT/EMWIN and GRB services</a:t>
            </a:r>
          </a:p>
          <a:p>
            <a:pPr lvl="1"/>
            <a:r>
              <a:rPr lang="en-US" sz="1600" dirty="0"/>
              <a:t>Equivalent coverage, costs, and content (from GeoXO)</a:t>
            </a:r>
          </a:p>
          <a:p>
            <a:pPr lvl="1"/>
            <a:r>
              <a:rPr lang="en-US" sz="1600" dirty="0"/>
              <a:t>Users responsible for receive system costs (same as GOES-R)</a:t>
            </a:r>
            <a:endParaRPr lang="en-US" sz="1200" dirty="0"/>
          </a:p>
          <a:p>
            <a:r>
              <a:rPr lang="en-US" sz="2000" dirty="0"/>
              <a:t>The data supporting these services will be hosted in the Cloud</a:t>
            </a:r>
          </a:p>
          <a:p>
            <a:pPr lvl="1"/>
            <a:r>
              <a:rPr lang="en-US" sz="1600" dirty="0"/>
              <a:t>Cloud is the most direct form of user access (All GeoXO L1bs delivered to Cloud)</a:t>
            </a:r>
          </a:p>
          <a:p>
            <a:pPr lvl="1"/>
            <a:r>
              <a:rPr lang="en-US" sz="1600" dirty="0"/>
              <a:t>Currently conducting GRB cloud distribution tests with CIRA &amp; CIMSS</a:t>
            </a:r>
          </a:p>
          <a:p>
            <a:r>
              <a:rPr lang="en-US" sz="2000" dirty="0"/>
              <a:t>HRIT/EMWIN will be replaced by the GeoXO Medium Rate Service: 1 Mbps</a:t>
            </a:r>
          </a:p>
          <a:p>
            <a:pPr lvl="1"/>
            <a:r>
              <a:rPr lang="en-US" sz="1600" dirty="0"/>
              <a:t>Exact bandwidth as determined by commercial contracts</a:t>
            </a:r>
          </a:p>
          <a:p>
            <a:r>
              <a:rPr lang="en-US" sz="2000" dirty="0"/>
              <a:t>GRB will be replaced by the GeoXO High Rate Service: ~ 30 Mbps (TBR)</a:t>
            </a:r>
          </a:p>
          <a:p>
            <a:pPr lvl="1"/>
            <a:r>
              <a:rPr lang="en-US" sz="1600" dirty="0"/>
              <a:t>Exact bandwidth as determined by commercial contracts</a:t>
            </a:r>
          </a:p>
          <a:p>
            <a:endParaRPr lang="en-US" sz="1400" dirty="0"/>
          </a:p>
          <a:p>
            <a:pPr lvl="2"/>
            <a:endParaRPr lang="en-US" sz="800" dirty="0"/>
          </a:p>
          <a:p>
            <a:pPr marL="457200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391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C2BC1-309D-3C4A-B5A7-1868BCDC3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28DD89-AB2E-154A-85CA-0F98FAC43D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2465B9-F75A-43D9-BF56-299F8DA0531B}"/>
              </a:ext>
            </a:extLst>
          </p:cNvPr>
          <p:cNvSpPr txBox="1">
            <a:spLocks/>
          </p:cNvSpPr>
          <p:nvPr/>
        </p:nvSpPr>
        <p:spPr>
          <a:xfrm>
            <a:off x="1682496" y="101600"/>
            <a:ext cx="7461504" cy="681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GOES-R vs. GeoXO Rebroadcast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E8B7E4F-78D0-4794-B014-177FE1C07720}"/>
              </a:ext>
            </a:extLst>
          </p:cNvPr>
          <p:cNvSpPr txBox="1">
            <a:spLocks/>
          </p:cNvSpPr>
          <p:nvPr/>
        </p:nvSpPr>
        <p:spPr bwMode="gray">
          <a:xfrm>
            <a:off x="360762" y="878026"/>
            <a:ext cx="3982010" cy="4039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503635">
              <a:buClrTx/>
              <a:buSzPct val="100000"/>
              <a:buNone/>
              <a:defRPr/>
            </a:pPr>
            <a:r>
              <a:rPr lang="en-US" sz="24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GOES-R</a:t>
            </a:r>
          </a:p>
          <a:p>
            <a:pPr marL="0" lvl="1" indent="0" defTabSz="503635">
              <a:buClrTx/>
              <a:buSzPct val="100000"/>
              <a:buNone/>
              <a:defRPr/>
            </a:pPr>
            <a:r>
              <a:rPr lang="en-US" sz="18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DCS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Coverage: Hemispherical ≥ 5 Deg 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L-Band - </a:t>
            </a:r>
            <a:r>
              <a:rPr lang="en-US" sz="18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1679.9 MHz &amp; 1680.2 MHz</a:t>
            </a:r>
          </a:p>
          <a:p>
            <a:pPr lvl="3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defTabSz="503635">
              <a:buClrTx/>
              <a:buSzPct val="100000"/>
              <a:buNone/>
              <a:defRPr/>
            </a:pPr>
            <a:r>
              <a:rPr lang="en-US" sz="18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HRIT/EMWIN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Coverage: Hemispherical ≥ 5 Deg 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L-Band - </a:t>
            </a:r>
            <a:r>
              <a:rPr lang="en-US" sz="18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1694.1 MHz  </a:t>
            </a:r>
          </a:p>
          <a:p>
            <a:pPr lvl="3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defTabSz="503635">
              <a:buClrTx/>
              <a:buSzPct val="100000"/>
              <a:buNone/>
              <a:defRPr/>
            </a:pPr>
            <a:r>
              <a:rPr lang="en-US" sz="18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GRB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Coverage: Hemispherical ≥ 5 Deg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L-Band - </a:t>
            </a:r>
            <a:r>
              <a:rPr lang="en-US" sz="18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1686.6 MHz</a:t>
            </a:r>
          </a:p>
          <a:p>
            <a:pPr marL="285750" lvl="1" indent="-285750" defTabSz="503635">
              <a:buClrTx/>
              <a:buSzPct val="100000"/>
              <a:defRPr/>
            </a:pPr>
            <a:endParaRPr lang="en-US" sz="1800" dirty="0"/>
          </a:p>
          <a:p>
            <a:pPr marL="0" lvl="1" indent="0" defTabSz="503635">
              <a:buClrTx/>
              <a:buSzPct val="100000"/>
              <a:buNone/>
              <a:defRPr/>
            </a:pP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lvl="1" indent="-223838" defTabSz="503635">
              <a:buClrTx/>
              <a:buSzPct val="100000"/>
              <a:defRPr/>
            </a:pPr>
            <a:endParaRPr lang="en-US" sz="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6301C4D-93DE-4F17-BFD8-D7A11A59865C}"/>
              </a:ext>
            </a:extLst>
          </p:cNvPr>
          <p:cNvSpPr txBox="1">
            <a:spLocks/>
          </p:cNvSpPr>
          <p:nvPr/>
        </p:nvSpPr>
        <p:spPr bwMode="gray">
          <a:xfrm>
            <a:off x="4864537" y="878026"/>
            <a:ext cx="3982010" cy="4070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61938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4363" indent="-1555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9808" indent="-130175" algn="l" defTabSz="89535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503635">
              <a:buClrTx/>
              <a:buSzPct val="100000"/>
              <a:buNone/>
              <a:defRPr/>
            </a:pPr>
            <a:r>
              <a:rPr lang="en-US" sz="24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GeoXO</a:t>
            </a:r>
            <a:endParaRPr lang="en-US" sz="18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defTabSz="503635">
              <a:buClrTx/>
              <a:buSzPct val="100000"/>
              <a:buNone/>
              <a:defRPr/>
            </a:pPr>
            <a:r>
              <a:rPr lang="en-US" sz="18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DCS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Coverage: Hemispherical ≥ 5 Deg 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L-Band – </a:t>
            </a:r>
            <a:r>
              <a:rPr lang="en-US" sz="18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1691.9 MHz &amp; 1692.2 MHz</a:t>
            </a:r>
          </a:p>
          <a:p>
            <a:pPr lvl="3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defTabSz="503635">
              <a:buClrTx/>
              <a:buSzPct val="100000"/>
              <a:buNone/>
              <a:defRPr/>
            </a:pPr>
            <a:r>
              <a:rPr lang="en-US" sz="18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Medium / Low Rate Service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Cloud &amp; Commercial Rebroadcast 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u="none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Coverage equivalent to GOES-R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Band: TBD </a:t>
            </a:r>
            <a:endParaRPr lang="en-US" sz="18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defTabSz="503635">
              <a:buClrTx/>
              <a:buSzPct val="100000"/>
              <a:buNone/>
              <a:defRPr/>
            </a:pPr>
            <a:r>
              <a:rPr lang="en-US" sz="18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High Rate Service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Cloud &amp; Commercial Rebroadcast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u="none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Coverage equivalent to GOES-R</a:t>
            </a:r>
          </a:p>
          <a:p>
            <a:pPr marL="285750" lvl="1" indent="-285750" defTabSz="503635">
              <a:buClrTx/>
              <a:buSzPct val="100000"/>
              <a:defRPr/>
            </a:pP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Band: TBD </a:t>
            </a:r>
            <a:endParaRPr lang="en-US" sz="18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3838" lvl="1" indent="-223838" defTabSz="503635">
              <a:buClrTx/>
              <a:buSzPct val="100000"/>
              <a:defRPr/>
            </a:pPr>
            <a:endParaRPr lang="en-US" sz="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40B6134-213B-437D-87CB-E9E13BE8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9" y="876300"/>
            <a:ext cx="8376393" cy="180022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19AED25-9456-49CB-8283-C6EF27FA1334}"/>
              </a:ext>
            </a:extLst>
          </p:cNvPr>
          <p:cNvSpPr/>
          <p:nvPr/>
        </p:nvSpPr>
        <p:spPr>
          <a:xfrm>
            <a:off x="722295" y="2565400"/>
            <a:ext cx="8031180" cy="200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C2BC1-309D-3C4A-B5A7-1868BCDC3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28DD89-AB2E-154A-85CA-0F98FAC43D3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9F7B7C-E3C8-4429-B759-90A63AEA2F5A}"/>
              </a:ext>
            </a:extLst>
          </p:cNvPr>
          <p:cNvSpPr txBox="1"/>
          <p:nvPr/>
        </p:nvSpPr>
        <p:spPr>
          <a:xfrm rot="16200000">
            <a:off x="-125982" y="1642308"/>
            <a:ext cx="921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GeoXO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4B92A2E-7A11-49E0-8CA6-6FD00CF1C298}"/>
              </a:ext>
            </a:extLst>
          </p:cNvPr>
          <p:cNvSpPr/>
          <p:nvPr/>
        </p:nvSpPr>
        <p:spPr>
          <a:xfrm>
            <a:off x="6731165" y="1384300"/>
            <a:ext cx="124377" cy="19431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D1EB2-2F70-4FA2-9E94-5AA2DF380FD4}"/>
              </a:ext>
            </a:extLst>
          </p:cNvPr>
          <p:cNvSpPr txBox="1"/>
          <p:nvPr/>
        </p:nvSpPr>
        <p:spPr>
          <a:xfrm>
            <a:off x="6282688" y="1014085"/>
            <a:ext cx="1059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95000"/>
                  </a:schemeClr>
                </a:solidFill>
              </a:rPr>
              <a:t>First Launch : 2032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18AECC-14F9-4C72-B18F-FEED628E3FC1}"/>
              </a:ext>
            </a:extLst>
          </p:cNvPr>
          <p:cNvSpPr/>
          <p:nvPr/>
        </p:nvSpPr>
        <p:spPr>
          <a:xfrm>
            <a:off x="923925" y="2676525"/>
            <a:ext cx="2947346" cy="274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User Engagement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CA0357-B00B-486D-9F90-7CE0477D4429}"/>
              </a:ext>
            </a:extLst>
          </p:cNvPr>
          <p:cNvSpPr/>
          <p:nvPr/>
        </p:nvSpPr>
        <p:spPr>
          <a:xfrm>
            <a:off x="923926" y="3017965"/>
            <a:ext cx="3581400" cy="274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Requirements Development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75D2F8-ED4E-461E-A74C-8CBACED5E49B}"/>
              </a:ext>
            </a:extLst>
          </p:cNvPr>
          <p:cNvSpPr/>
          <p:nvPr/>
        </p:nvSpPr>
        <p:spPr>
          <a:xfrm>
            <a:off x="2809875" y="3379915"/>
            <a:ext cx="1986603" cy="274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Market Research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3F2F1C-52E9-4C63-9D98-823453E2C79C}"/>
              </a:ext>
            </a:extLst>
          </p:cNvPr>
          <p:cNvSpPr/>
          <p:nvPr/>
        </p:nvSpPr>
        <p:spPr>
          <a:xfrm>
            <a:off x="3871271" y="3752850"/>
            <a:ext cx="2224729" cy="274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Prototyping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FE61E5-4A3E-4B20-B2B3-5D398B0FC9DA}"/>
              </a:ext>
            </a:extLst>
          </p:cNvPr>
          <p:cNvSpPr/>
          <p:nvPr/>
        </p:nvSpPr>
        <p:spPr>
          <a:xfrm>
            <a:off x="6282689" y="4027170"/>
            <a:ext cx="1985012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Transition / GOES-R Phaseout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792C38-9F07-4043-9DEA-7A336953BB90}"/>
              </a:ext>
            </a:extLst>
          </p:cNvPr>
          <p:cNvSpPr txBox="1"/>
          <p:nvPr/>
        </p:nvSpPr>
        <p:spPr>
          <a:xfrm>
            <a:off x="8284292" y="138430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I-2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91BAC3F-D909-43C2-8027-943BCD4482B4}"/>
              </a:ext>
            </a:extLst>
          </p:cNvPr>
          <p:cNvSpPr/>
          <p:nvPr/>
        </p:nvSpPr>
        <p:spPr>
          <a:xfrm>
            <a:off x="8159915" y="1384300"/>
            <a:ext cx="124377" cy="19431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E7D772-CD3F-4147-8082-2C84C11363A2}"/>
              </a:ext>
            </a:extLst>
          </p:cNvPr>
          <p:cNvSpPr txBox="1"/>
          <p:nvPr/>
        </p:nvSpPr>
        <p:spPr>
          <a:xfrm>
            <a:off x="6855542" y="138430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4434E1-A557-40E9-9444-1651E79200BF}"/>
              </a:ext>
            </a:extLst>
          </p:cNvPr>
          <p:cNvSpPr txBox="1"/>
          <p:nvPr/>
        </p:nvSpPr>
        <p:spPr>
          <a:xfrm>
            <a:off x="693720" y="1016316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FY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00B06F-D53B-4A99-9E3F-99A822F991AA}"/>
              </a:ext>
            </a:extLst>
          </p:cNvPr>
          <p:cNvSpPr/>
          <p:nvPr/>
        </p:nvSpPr>
        <p:spPr>
          <a:xfrm>
            <a:off x="722295" y="959166"/>
            <a:ext cx="2297130" cy="1606234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7DDEB1-216A-4B6B-AAC4-B3090CC08BD4}"/>
              </a:ext>
            </a:extLst>
          </p:cNvPr>
          <p:cNvSpPr txBox="1"/>
          <p:nvPr/>
        </p:nvSpPr>
        <p:spPr>
          <a:xfrm rot="16200000">
            <a:off x="-796688" y="3222811"/>
            <a:ext cx="233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UFC Commercial Rebroadcast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3FFB4B-D7EF-4703-8EAC-0C9DA2E87628}"/>
              </a:ext>
            </a:extLst>
          </p:cNvPr>
          <p:cNvSpPr/>
          <p:nvPr/>
        </p:nvSpPr>
        <p:spPr>
          <a:xfrm>
            <a:off x="2528247" y="4171950"/>
            <a:ext cx="1243653" cy="3448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Cloud Delivery Development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70FD38-8C34-4D59-8A9A-FBECE1A151F8}"/>
              </a:ext>
            </a:extLst>
          </p:cNvPr>
          <p:cNvSpPr txBox="1"/>
          <p:nvPr/>
        </p:nvSpPr>
        <p:spPr>
          <a:xfrm>
            <a:off x="1024260" y="4663697"/>
            <a:ext cx="7292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Commercial Rebroadcast Schedule Provides Time to Monitor Commercial Market Developments and Opportunities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D37A9B5-EDDD-4FB9-9D48-18E98D23A0BB}"/>
              </a:ext>
            </a:extLst>
          </p:cNvPr>
          <p:cNvSpPr txBox="1">
            <a:spLocks/>
          </p:cNvSpPr>
          <p:nvPr/>
        </p:nvSpPr>
        <p:spPr>
          <a:xfrm>
            <a:off x="1527638" y="194872"/>
            <a:ext cx="7461504" cy="6814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GeoXO / Commercial Rebroadcast Schedule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3298CF-EBE1-41BF-B4C7-855A1443C78E}"/>
              </a:ext>
            </a:extLst>
          </p:cNvPr>
          <p:cNvSpPr/>
          <p:nvPr/>
        </p:nvSpPr>
        <p:spPr>
          <a:xfrm>
            <a:off x="3995096" y="2676525"/>
            <a:ext cx="4308245" cy="2743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User Feedback &amp; Support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60A02EA-52C0-4196-9F5B-B0D5BF227755}"/>
              </a:ext>
            </a:extLst>
          </p:cNvPr>
          <p:cNvSpPr/>
          <p:nvPr/>
        </p:nvSpPr>
        <p:spPr>
          <a:xfrm rot="5400000">
            <a:off x="8294544" y="2647220"/>
            <a:ext cx="350965" cy="352425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216CE7-6B3F-48B4-B4BE-421F1ADA0687}"/>
              </a:ext>
            </a:extLst>
          </p:cNvPr>
          <p:cNvSpPr/>
          <p:nvPr/>
        </p:nvSpPr>
        <p:spPr>
          <a:xfrm>
            <a:off x="725350" y="2565400"/>
            <a:ext cx="2297130" cy="2006600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1574"/>
      </p:ext>
    </p:extLst>
  </p:cSld>
  <p:clrMapOvr>
    <a:masterClrMapping/>
  </p:clrMapOvr>
</p:sld>
</file>

<file path=ppt/theme/theme1.xml><?xml version="1.0" encoding="utf-8"?>
<a:theme xmlns:a="http://schemas.openxmlformats.org/drawingml/2006/main" name="Normal_Launch_Show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Normal_Launch_ShowTemp</Template>
  <TotalTime>5238</TotalTime>
  <Words>767</Words>
  <Application>Microsoft Office PowerPoint</Application>
  <PresentationFormat>On-screen Show (16:9)</PresentationFormat>
  <Paragraphs>131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Candara</vt:lpstr>
      <vt:lpstr>Myriad Pro Cond</vt:lpstr>
      <vt:lpstr>NTR</vt:lpstr>
      <vt:lpstr>Normal_Launch_ShowTemp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Michelle (GSFC-417.0)[ADNET SYSTEMS INC]</dc:creator>
  <cp:lastModifiedBy>Gillies, Daniel E. (GSFC-HQOB000)[NOAA]</cp:lastModifiedBy>
  <cp:revision>187</cp:revision>
  <cp:lastPrinted>2017-12-19T15:53:44Z</cp:lastPrinted>
  <dcterms:created xsi:type="dcterms:W3CDTF">2016-10-07T13:19:50Z</dcterms:created>
  <dcterms:modified xsi:type="dcterms:W3CDTF">2023-10-23T19:07:16Z</dcterms:modified>
</cp:coreProperties>
</file>